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9" r:id="rId2"/>
  </p:sldMasterIdLst>
  <p:notesMasterIdLst>
    <p:notesMasterId r:id="rId15"/>
  </p:notesMasterIdLst>
  <p:sldIdLst>
    <p:sldId id="256" r:id="rId3"/>
    <p:sldId id="257" r:id="rId4"/>
    <p:sldId id="259" r:id="rId5"/>
    <p:sldId id="260" r:id="rId6"/>
    <p:sldId id="261" r:id="rId7"/>
    <p:sldId id="265" r:id="rId8"/>
    <p:sldId id="266" r:id="rId9"/>
    <p:sldId id="267" r:id="rId10"/>
    <p:sldId id="269" r:id="rId11"/>
    <p:sldId id="270" r:id="rId12"/>
    <p:sldId id="271" r:id="rId13"/>
    <p:sldId id="273" r:id="rId14"/>
  </p:sldIdLst>
  <p:sldSz cx="9144000" cy="5715000" type="screen16x10"/>
  <p:notesSz cx="6858000" cy="9144000"/>
  <p:embeddedFontLst>
    <p:embeddedFont>
      <p:font typeface="Bouygues Read Semibold" pitchFamily="50" charset="0"/>
      <p:bold r:id="rId16"/>
      <p:boldItalic r:id="rId17"/>
    </p:embeddedFont>
    <p:embeddedFont>
      <p:font typeface="Cabin" panose="020B0604020202020204" charset="0"/>
      <p:regular r:id="rId18"/>
      <p:bold r:id="rId19"/>
      <p:italic r:id="rId20"/>
      <p:boldItalic r:id="rId21"/>
    </p:embeddedFont>
    <p:embeddedFont>
      <p:font typeface="Julius Sans One" panose="020B0604020202020204" charset="0"/>
      <p:regular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  <p:embeddedFont>
      <p:font typeface="Pacifico" panose="00000500000000000000" pitchFamily="2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iesJH53a6VwUXsS+aoavgWrMcz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5" d="100"/>
          <a:sy n="125" d="100"/>
        </p:scale>
        <p:origin x="11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36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686103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104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104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89c7e3f68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89c7e3f683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55"/>
          <p:cNvSpPr txBox="1">
            <a:spLocks noGrp="1"/>
          </p:cNvSpPr>
          <p:nvPr>
            <p:ph type="sldNum" idx="12"/>
          </p:nvPr>
        </p:nvSpPr>
        <p:spPr>
          <a:xfrm>
            <a:off x="8472457" y="5181351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7"/>
          <p:cNvSpPr txBox="1">
            <a:spLocks noGrp="1"/>
          </p:cNvSpPr>
          <p:nvPr>
            <p:ph type="title"/>
          </p:nvPr>
        </p:nvSpPr>
        <p:spPr>
          <a:xfrm>
            <a:off x="311700" y="1229027"/>
            <a:ext cx="8520600" cy="2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67"/>
          <p:cNvSpPr txBox="1">
            <a:spLocks noGrp="1"/>
          </p:cNvSpPr>
          <p:nvPr>
            <p:ph type="body" idx="1"/>
          </p:nvPr>
        </p:nvSpPr>
        <p:spPr>
          <a:xfrm>
            <a:off x="311700" y="3502472"/>
            <a:ext cx="8520600" cy="14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67"/>
          <p:cNvSpPr txBox="1">
            <a:spLocks noGrp="1"/>
          </p:cNvSpPr>
          <p:nvPr>
            <p:ph type="sldNum" idx="12"/>
          </p:nvPr>
        </p:nvSpPr>
        <p:spPr>
          <a:xfrm>
            <a:off x="8472457" y="5181351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SQUE 5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7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46" name="Google Shape;46;p57"/>
          <p:cNvSpPr txBox="1">
            <a:spLocks noGrp="1"/>
          </p:cNvSpPr>
          <p:nvPr>
            <p:ph type="sldNum" idx="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47" name="Google Shape;47;p57"/>
          <p:cNvSpPr/>
          <p:nvPr/>
        </p:nvSpPr>
        <p:spPr>
          <a:xfrm>
            <a:off x="5525" y="5525"/>
            <a:ext cx="9144000" cy="5715000"/>
          </a:xfrm>
          <a:prstGeom prst="rect">
            <a:avLst/>
          </a:prstGeom>
          <a:solidFill>
            <a:srgbClr val="ECECE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7"/>
          <p:cNvSpPr/>
          <p:nvPr/>
        </p:nvSpPr>
        <p:spPr>
          <a:xfrm>
            <a:off x="439025" y="435025"/>
            <a:ext cx="8271600" cy="4846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8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SQUE 1" type="title">
  <p:cSld name="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8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53" name="Google Shape;53;p68"/>
          <p:cNvSpPr/>
          <p:nvPr/>
        </p:nvSpPr>
        <p:spPr>
          <a:xfrm>
            <a:off x="5525" y="5525"/>
            <a:ext cx="9144000" cy="5715000"/>
          </a:xfrm>
          <a:prstGeom prst="rect">
            <a:avLst/>
          </a:prstGeom>
          <a:solidFill>
            <a:srgbClr val="D8C0B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68"/>
          <p:cNvSpPr/>
          <p:nvPr/>
        </p:nvSpPr>
        <p:spPr>
          <a:xfrm>
            <a:off x="439025" y="435025"/>
            <a:ext cx="8271600" cy="4846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SQUE 2" type="secHead">
  <p:cSld name="SECTION_HEAD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9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57" name="Google Shape;57;p69"/>
          <p:cNvSpPr/>
          <p:nvPr/>
        </p:nvSpPr>
        <p:spPr>
          <a:xfrm>
            <a:off x="5525" y="5525"/>
            <a:ext cx="9144000" cy="5715000"/>
          </a:xfrm>
          <a:prstGeom prst="rect">
            <a:avLst/>
          </a:prstGeom>
          <a:solidFill>
            <a:srgbClr val="92B4A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69"/>
          <p:cNvSpPr/>
          <p:nvPr/>
        </p:nvSpPr>
        <p:spPr>
          <a:xfrm>
            <a:off x="439025" y="435025"/>
            <a:ext cx="8271600" cy="4846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SQUE 3" type="tx">
  <p:cSld name="TITLE_AND_BOD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0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61" name="Google Shape;61;p70"/>
          <p:cNvSpPr/>
          <p:nvPr/>
        </p:nvSpPr>
        <p:spPr>
          <a:xfrm>
            <a:off x="5525" y="5525"/>
            <a:ext cx="9144000" cy="5715000"/>
          </a:xfrm>
          <a:prstGeom prst="rect">
            <a:avLst/>
          </a:prstGeom>
          <a:solidFill>
            <a:srgbClr val="526D7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70"/>
          <p:cNvSpPr/>
          <p:nvPr/>
        </p:nvSpPr>
        <p:spPr>
          <a:xfrm>
            <a:off x="439025" y="435025"/>
            <a:ext cx="8271600" cy="4846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SQUE 4" type="twoColTx">
  <p:cSld name="TITLE_AND_TWO_COLUMN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1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65" name="Google Shape;65;p71"/>
          <p:cNvSpPr/>
          <p:nvPr/>
        </p:nvSpPr>
        <p:spPr>
          <a:xfrm>
            <a:off x="5525" y="5525"/>
            <a:ext cx="9144000" cy="5715000"/>
          </a:xfrm>
          <a:prstGeom prst="rect">
            <a:avLst/>
          </a:prstGeom>
          <a:solidFill>
            <a:srgbClr val="FDE2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71"/>
          <p:cNvSpPr/>
          <p:nvPr/>
        </p:nvSpPr>
        <p:spPr>
          <a:xfrm>
            <a:off x="439025" y="435025"/>
            <a:ext cx="8271600" cy="4846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43300" y="5284150"/>
            <a:ext cx="1457400" cy="364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STANDARD 1">
  <p:cSld name="ONE_COLUM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8175" y="5132050"/>
            <a:ext cx="1740125" cy="43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72" descr="logo-hd-CMJN-col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625" y="5197862"/>
            <a:ext cx="1104625" cy="37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73"/>
          <p:cNvSpPr txBox="1">
            <a:spLocks noGrp="1"/>
          </p:cNvSpPr>
          <p:nvPr>
            <p:ph type="title"/>
          </p:nvPr>
        </p:nvSpPr>
        <p:spPr>
          <a:xfrm>
            <a:off x="490250" y="500167"/>
            <a:ext cx="6367800" cy="45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73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4"/>
          <p:cNvSpPr/>
          <p:nvPr/>
        </p:nvSpPr>
        <p:spPr>
          <a:xfrm>
            <a:off x="4572000" y="-139"/>
            <a:ext cx="4572000" cy="571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74"/>
          <p:cNvSpPr txBox="1">
            <a:spLocks noGrp="1"/>
          </p:cNvSpPr>
          <p:nvPr>
            <p:ph type="title"/>
          </p:nvPr>
        </p:nvSpPr>
        <p:spPr>
          <a:xfrm>
            <a:off x="265500" y="1370194"/>
            <a:ext cx="4045200" cy="16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●"/>
              <a:defRPr sz="4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○"/>
              <a:defRPr sz="4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■"/>
              <a:defRPr sz="4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●"/>
              <a:defRPr sz="4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○"/>
              <a:defRPr sz="4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■"/>
              <a:defRPr sz="4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●"/>
              <a:defRPr sz="4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○"/>
              <a:defRPr sz="4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■"/>
              <a:defRPr sz="4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74"/>
          <p:cNvSpPr txBox="1">
            <a:spLocks noGrp="1"/>
          </p:cNvSpPr>
          <p:nvPr>
            <p:ph type="subTitle" idx="1"/>
          </p:nvPr>
        </p:nvSpPr>
        <p:spPr>
          <a:xfrm>
            <a:off x="265500" y="3114528"/>
            <a:ext cx="4045200" cy="13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74"/>
          <p:cNvSpPr txBox="1">
            <a:spLocks noGrp="1"/>
          </p:cNvSpPr>
          <p:nvPr>
            <p:ph type="body" idx="2"/>
          </p:nvPr>
        </p:nvSpPr>
        <p:spPr>
          <a:xfrm>
            <a:off x="4939500" y="804528"/>
            <a:ext cx="3837000" cy="41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74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SQUE 1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59"/>
          <p:cNvSpPr txBox="1">
            <a:spLocks noGrp="1"/>
          </p:cNvSpPr>
          <p:nvPr>
            <p:ph type="sldNum" idx="12"/>
          </p:nvPr>
        </p:nvSpPr>
        <p:spPr>
          <a:xfrm>
            <a:off x="8472457" y="5181351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10" name="Google Shape;10;p59"/>
          <p:cNvSpPr/>
          <p:nvPr/>
        </p:nvSpPr>
        <p:spPr>
          <a:xfrm>
            <a:off x="5525" y="5525"/>
            <a:ext cx="9144000" cy="5715000"/>
          </a:xfrm>
          <a:prstGeom prst="rect">
            <a:avLst/>
          </a:prstGeom>
          <a:solidFill>
            <a:srgbClr val="D8C0B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59"/>
          <p:cNvSpPr/>
          <p:nvPr/>
        </p:nvSpPr>
        <p:spPr>
          <a:xfrm>
            <a:off x="439025" y="435025"/>
            <a:ext cx="8271600" cy="4846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5"/>
          <p:cNvSpPr txBox="1">
            <a:spLocks noGrp="1"/>
          </p:cNvSpPr>
          <p:nvPr>
            <p:ph type="body" idx="1"/>
          </p:nvPr>
        </p:nvSpPr>
        <p:spPr>
          <a:xfrm>
            <a:off x="311700" y="4700639"/>
            <a:ext cx="5998800" cy="6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/>
          </a:p>
        </p:txBody>
      </p:sp>
      <p:sp>
        <p:nvSpPr>
          <p:cNvPr id="82" name="Google Shape;82;p75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76"/>
          <p:cNvSpPr txBox="1">
            <a:spLocks noGrp="1"/>
          </p:cNvSpPr>
          <p:nvPr>
            <p:ph type="title" hasCustomPrompt="1"/>
          </p:nvPr>
        </p:nvSpPr>
        <p:spPr>
          <a:xfrm>
            <a:off x="311700" y="1229028"/>
            <a:ext cx="8520600" cy="2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Char char="●"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Char char="○"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Char char="■"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Char char="●"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Char char="○"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Char char="■"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Char char="●"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Char char="○"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Char char="■"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85" name="Google Shape;85;p76"/>
          <p:cNvSpPr txBox="1">
            <a:spLocks noGrp="1"/>
          </p:cNvSpPr>
          <p:nvPr>
            <p:ph type="body" idx="1"/>
          </p:nvPr>
        </p:nvSpPr>
        <p:spPr>
          <a:xfrm>
            <a:off x="311700" y="3502472"/>
            <a:ext cx="8520600" cy="14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76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SQUE 5" type="titleOnly">
  <p:cSld name="TITLE_ONL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60"/>
          <p:cNvSpPr txBox="1">
            <a:spLocks noGrp="1"/>
          </p:cNvSpPr>
          <p:nvPr>
            <p:ph type="sldNum" idx="12"/>
          </p:nvPr>
        </p:nvSpPr>
        <p:spPr>
          <a:xfrm>
            <a:off x="8472457" y="5181351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14" name="Google Shape;14;p60"/>
          <p:cNvSpPr txBox="1">
            <a:spLocks noGrp="1"/>
          </p:cNvSpPr>
          <p:nvPr>
            <p:ph type="sldNum" idx="2"/>
          </p:nvPr>
        </p:nvSpPr>
        <p:spPr>
          <a:xfrm>
            <a:off x="8472457" y="5181351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15" name="Google Shape;15;p60"/>
          <p:cNvSpPr/>
          <p:nvPr/>
        </p:nvSpPr>
        <p:spPr>
          <a:xfrm>
            <a:off x="5525" y="5525"/>
            <a:ext cx="9144000" cy="5715000"/>
          </a:xfrm>
          <a:prstGeom prst="rect">
            <a:avLst/>
          </a:prstGeom>
          <a:solidFill>
            <a:srgbClr val="ECECE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60"/>
          <p:cNvSpPr/>
          <p:nvPr/>
        </p:nvSpPr>
        <p:spPr>
          <a:xfrm>
            <a:off x="439025" y="435025"/>
            <a:ext cx="8271600" cy="4846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SQUE 3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1"/>
          <p:cNvSpPr txBox="1">
            <a:spLocks noGrp="1"/>
          </p:cNvSpPr>
          <p:nvPr>
            <p:ph type="sldNum" idx="12"/>
          </p:nvPr>
        </p:nvSpPr>
        <p:spPr>
          <a:xfrm>
            <a:off x="8472457" y="5181351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19" name="Google Shape;19;p61"/>
          <p:cNvSpPr/>
          <p:nvPr/>
        </p:nvSpPr>
        <p:spPr>
          <a:xfrm>
            <a:off x="5525" y="5525"/>
            <a:ext cx="9144000" cy="5715000"/>
          </a:xfrm>
          <a:prstGeom prst="rect">
            <a:avLst/>
          </a:prstGeom>
          <a:solidFill>
            <a:srgbClr val="526D7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61"/>
          <p:cNvSpPr/>
          <p:nvPr/>
        </p:nvSpPr>
        <p:spPr>
          <a:xfrm>
            <a:off x="439025" y="435025"/>
            <a:ext cx="8271600" cy="4846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43299" y="5284150"/>
            <a:ext cx="1457400" cy="364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SQUE 4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2"/>
          <p:cNvSpPr txBox="1">
            <a:spLocks noGrp="1"/>
          </p:cNvSpPr>
          <p:nvPr>
            <p:ph type="sldNum" idx="12"/>
          </p:nvPr>
        </p:nvSpPr>
        <p:spPr>
          <a:xfrm>
            <a:off x="8472457" y="5181351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24" name="Google Shape;24;p62"/>
          <p:cNvSpPr/>
          <p:nvPr/>
        </p:nvSpPr>
        <p:spPr>
          <a:xfrm>
            <a:off x="5525" y="5525"/>
            <a:ext cx="9144000" cy="5715000"/>
          </a:xfrm>
          <a:prstGeom prst="rect">
            <a:avLst/>
          </a:prstGeom>
          <a:solidFill>
            <a:srgbClr val="FDE2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62"/>
          <p:cNvSpPr/>
          <p:nvPr/>
        </p:nvSpPr>
        <p:spPr>
          <a:xfrm>
            <a:off x="439025" y="435025"/>
            <a:ext cx="8271600" cy="4846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STANDARD 1">
  <p:cSld name="PAGE STANDARD 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4"/>
          <p:cNvSpPr txBox="1">
            <a:spLocks noGrp="1"/>
          </p:cNvSpPr>
          <p:nvPr>
            <p:ph type="title"/>
          </p:nvPr>
        </p:nvSpPr>
        <p:spPr>
          <a:xfrm>
            <a:off x="490250" y="500166"/>
            <a:ext cx="6367800" cy="45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64"/>
          <p:cNvSpPr txBox="1">
            <a:spLocks noGrp="1"/>
          </p:cNvSpPr>
          <p:nvPr>
            <p:ph type="sldNum" idx="12"/>
          </p:nvPr>
        </p:nvSpPr>
        <p:spPr>
          <a:xfrm>
            <a:off x="8472457" y="5181351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5"/>
          <p:cNvSpPr/>
          <p:nvPr/>
        </p:nvSpPr>
        <p:spPr>
          <a:xfrm>
            <a:off x="4572000" y="-138"/>
            <a:ext cx="4572000" cy="571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65"/>
          <p:cNvSpPr txBox="1">
            <a:spLocks noGrp="1"/>
          </p:cNvSpPr>
          <p:nvPr>
            <p:ph type="title"/>
          </p:nvPr>
        </p:nvSpPr>
        <p:spPr>
          <a:xfrm>
            <a:off x="265500" y="1370194"/>
            <a:ext cx="4045200" cy="16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65"/>
          <p:cNvSpPr txBox="1">
            <a:spLocks noGrp="1"/>
          </p:cNvSpPr>
          <p:nvPr>
            <p:ph type="subTitle" idx="1"/>
          </p:nvPr>
        </p:nvSpPr>
        <p:spPr>
          <a:xfrm>
            <a:off x="265500" y="3114527"/>
            <a:ext cx="4045200" cy="1372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65"/>
          <p:cNvSpPr txBox="1">
            <a:spLocks noGrp="1"/>
          </p:cNvSpPr>
          <p:nvPr>
            <p:ph type="body" idx="2"/>
          </p:nvPr>
        </p:nvSpPr>
        <p:spPr>
          <a:xfrm>
            <a:off x="4939500" y="804527"/>
            <a:ext cx="3837000" cy="41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65"/>
          <p:cNvSpPr txBox="1">
            <a:spLocks noGrp="1"/>
          </p:cNvSpPr>
          <p:nvPr>
            <p:ph type="sldNum" idx="12"/>
          </p:nvPr>
        </p:nvSpPr>
        <p:spPr>
          <a:xfrm>
            <a:off x="8472457" y="5181351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6"/>
          <p:cNvSpPr txBox="1">
            <a:spLocks noGrp="1"/>
          </p:cNvSpPr>
          <p:nvPr>
            <p:ph type="body" idx="1"/>
          </p:nvPr>
        </p:nvSpPr>
        <p:spPr>
          <a:xfrm>
            <a:off x="311700" y="4700638"/>
            <a:ext cx="5998800" cy="6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66"/>
          <p:cNvSpPr txBox="1">
            <a:spLocks noGrp="1"/>
          </p:cNvSpPr>
          <p:nvPr>
            <p:ph type="sldNum" idx="12"/>
          </p:nvPr>
        </p:nvSpPr>
        <p:spPr>
          <a:xfrm>
            <a:off x="8472457" y="5181351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g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/>
          <p:nvPr/>
        </p:nvSpPr>
        <p:spPr>
          <a:xfrm>
            <a:off x="7620" y="1845100"/>
            <a:ext cx="9144000" cy="84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700" b="1" i="0" u="none" strike="noStrike" cap="none" dirty="0">
                <a:solidFill>
                  <a:schemeClr val="accent5">
                    <a:lumMod val="50000"/>
                  </a:schemeClr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fr" sz="1700" i="0" u="none" strike="noStrike" cap="none" dirty="0">
                <a:solidFill>
                  <a:schemeClr val="accent5"/>
                </a:solidFill>
                <a:latin typeface="Cabin"/>
                <a:ea typeface="Cabin"/>
                <a:cs typeface="Cabin"/>
                <a:sym typeface="Cabin"/>
              </a:rPr>
              <a:t>BRIEF Mission PHOTOS</a:t>
            </a:r>
            <a:br>
              <a:rPr lang="fr" sz="1700" b="1" i="0" u="none" strike="noStrike" cap="none" dirty="0">
                <a:solidFill>
                  <a:schemeClr val="accent5">
                    <a:lumMod val="50000"/>
                  </a:schemeClr>
                </a:solidFill>
                <a:latin typeface="Cabin"/>
                <a:ea typeface="Cabin"/>
                <a:cs typeface="Cabin"/>
                <a:sym typeface="Cabin"/>
              </a:rPr>
            </a:br>
            <a:endParaRPr sz="1700" b="1" i="0" u="none" strike="noStrike" cap="none" dirty="0">
              <a:solidFill>
                <a:schemeClr val="accent5">
                  <a:lumMod val="50000"/>
                </a:schemeClr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700" b="1" i="0" u="none" strike="noStrike" cap="none" dirty="0">
                <a:solidFill>
                  <a:schemeClr val="accent5">
                    <a:lumMod val="50000"/>
                  </a:schemeClr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fr" sz="1700" b="1" dirty="0">
                <a:solidFill>
                  <a:schemeClr val="accent5">
                    <a:lumMod val="50000"/>
                  </a:schemeClr>
                </a:solidFill>
                <a:latin typeface="Cabin"/>
                <a:ea typeface="Cabin"/>
                <a:cs typeface="Cabin"/>
                <a:sym typeface="Cabin"/>
              </a:rPr>
              <a:t>JOURNEES SOLIDAIRES ENSEMBLE 2025</a:t>
            </a:r>
            <a:endParaRPr sz="1700" b="1" i="0" u="none" strike="noStrike" cap="none" dirty="0">
              <a:solidFill>
                <a:schemeClr val="accent5">
                  <a:lumMod val="50000"/>
                </a:schemeClr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971800"/>
            <a:ext cx="9143998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7625" y="139250"/>
            <a:ext cx="1428750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49" descr="mark-cruz-23009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5978" y="0"/>
            <a:ext cx="9144000" cy="5714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49"/>
          <p:cNvSpPr/>
          <p:nvPr/>
        </p:nvSpPr>
        <p:spPr>
          <a:xfrm>
            <a:off x="20225" y="1167075"/>
            <a:ext cx="4011600" cy="1314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fr" sz="3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POST PROD</a:t>
            </a:r>
            <a:endParaRPr sz="3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1"/>
          <p:cNvSpPr/>
          <p:nvPr/>
        </p:nvSpPr>
        <p:spPr>
          <a:xfrm>
            <a:off x="476400" y="468050"/>
            <a:ext cx="5646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POST-PROD </a:t>
            </a:r>
            <a:r>
              <a:rPr lang="fr" sz="1600" b="1" i="0" u="none" strike="noStrike" cap="none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PHOTOS - </a:t>
            </a:r>
            <a:r>
              <a:rPr lang="fr" sz="1600" i="0" u="none" strike="noStrike" cap="none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LES ÉLÉMENTS À </a:t>
            </a:r>
            <a:r>
              <a:rPr lang="fr" sz="1600" b="1" i="0" u="none" strike="noStrike" cap="none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ENVOYER</a:t>
            </a:r>
            <a:endParaRPr sz="1600" b="1" i="0" u="none" strike="noStrike" cap="none" dirty="0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1" name="Google Shape;191;p51"/>
          <p:cNvSpPr txBox="1"/>
          <p:nvPr/>
        </p:nvSpPr>
        <p:spPr>
          <a:xfrm>
            <a:off x="600675" y="959150"/>
            <a:ext cx="7988700" cy="189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1050" i="0" u="none" strike="noStrike" cap="none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Le </a:t>
            </a:r>
            <a:r>
              <a:rPr lang="fr" sz="1050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soir même ou </a:t>
            </a:r>
            <a:r>
              <a:rPr lang="fr" sz="1050" b="1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le lendemain avant 12h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105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Une sélection de </a:t>
            </a:r>
            <a:r>
              <a:rPr lang="fr" sz="105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fr" sz="105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photos </a:t>
            </a:r>
            <a:r>
              <a:rPr lang="fr" sz="105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différentes par </a:t>
            </a:r>
            <a:r>
              <a:rPr lang="fr" sz="105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mission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105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	- au format JPG </a:t>
            </a:r>
            <a:r>
              <a:rPr lang="fr" sz="105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haute définition (idéalement 1080 dpi et minimum 300 dpi)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105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	- sans travail de la chromie,</a:t>
            </a:r>
            <a:endParaRPr sz="105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05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fr" sz="1050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La semaine suivante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fr" sz="105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Le </a:t>
            </a:r>
            <a:r>
              <a:rPr lang="fr" sz="105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TOP </a:t>
            </a:r>
            <a:r>
              <a:rPr lang="fr" sz="105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fr" sz="105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0 des photos </a:t>
            </a:r>
            <a:r>
              <a:rPr lang="fr" sz="105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par </a:t>
            </a:r>
            <a:r>
              <a:rPr lang="fr" sz="105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mission</a:t>
            </a:r>
            <a:r>
              <a:rPr lang="fr" sz="105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(incluant </a:t>
            </a:r>
            <a:r>
              <a:rPr lang="fr" sz="105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la sélection de 5 envoyée précédemment)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fr" sz="105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	- au format JPG</a:t>
            </a:r>
            <a:r>
              <a:rPr lang="fr" sz="105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haute définition (idéalement 1080 dpi et minimum 300 dpi)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fr" sz="105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	- sans travail de la chromie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fr" sz="105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r" sz="1050" i="0" u="sng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- à envoyer par webtransfert</a:t>
            </a:r>
            <a:endParaRPr sz="1050" i="0" u="sng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Google Shape;197;p52">
            <a:extLst>
              <a:ext uri="{FF2B5EF4-FFF2-40B4-BE49-F238E27FC236}">
                <a16:creationId xmlns:a16="http://schemas.microsoft.com/office/drawing/2014/main" id="{E5131D32-BD3A-07F5-48C7-ADDF7B7BEC8E}"/>
              </a:ext>
            </a:extLst>
          </p:cNvPr>
          <p:cNvSpPr txBox="1"/>
          <p:nvPr/>
        </p:nvSpPr>
        <p:spPr>
          <a:xfrm>
            <a:off x="476400" y="2857500"/>
            <a:ext cx="8177400" cy="2118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marR="0" lvl="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</a:pPr>
            <a:r>
              <a:rPr lang="fr" sz="105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Nommage des photos : </a:t>
            </a:r>
            <a:r>
              <a:rPr lang="fr" sz="105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les photos devront TOUTES être nommées avec le nom du photographe, </a:t>
            </a:r>
            <a:r>
              <a:rPr lang="fr" sz="105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son site d’appartenance et</a:t>
            </a:r>
            <a:r>
              <a:rPr lang="fr" sz="105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le nom de </a:t>
            </a:r>
            <a:r>
              <a:rPr lang="fr" sz="105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la mission </a:t>
            </a:r>
            <a:r>
              <a:rPr lang="fr" sz="105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(sans accents et sans espaces)</a:t>
            </a:r>
            <a:endParaRPr sz="1050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fr" sz="105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Exemples : &gt; raphael_martin_</a:t>
            </a:r>
            <a:r>
              <a:rPr lang="fr" sz="105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TEC</a:t>
            </a:r>
            <a:r>
              <a:rPr lang="fr" sz="105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_armee_du_salut_1.jpg &gt; raphael_martin_</a:t>
            </a:r>
            <a:r>
              <a:rPr lang="fr" sz="105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TEC</a:t>
            </a:r>
            <a:r>
              <a:rPr lang="fr" sz="105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_armee_du_salut_2.jpg</a:t>
            </a:r>
            <a:br>
              <a:rPr lang="fr" sz="105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" sz="105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&gt; </a:t>
            </a:r>
            <a:r>
              <a:rPr lang="fr" sz="105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gaëlle</a:t>
            </a:r>
            <a:r>
              <a:rPr lang="fr" sz="105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_</a:t>
            </a:r>
            <a:r>
              <a:rPr lang="fr" sz="105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dupont</a:t>
            </a:r>
            <a:r>
              <a:rPr lang="fr" sz="105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_</a:t>
            </a:r>
            <a:r>
              <a:rPr lang="fr" sz="105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ATLANTICA</a:t>
            </a:r>
            <a:r>
              <a:rPr lang="fr" sz="105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_agir_et_vivre_autisme_1.jpg  &gt; </a:t>
            </a:r>
            <a:r>
              <a:rPr lang="fr" sz="105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gaëlle</a:t>
            </a:r>
            <a:r>
              <a:rPr lang="fr" sz="105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_</a:t>
            </a:r>
            <a:r>
              <a:rPr lang="fr" sz="105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dupont</a:t>
            </a:r>
            <a:r>
              <a:rPr lang="fr" sz="105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_</a:t>
            </a:r>
            <a:r>
              <a:rPr lang="fr" sz="105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ATLANTICA</a:t>
            </a:r>
            <a:r>
              <a:rPr lang="fr" sz="105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_agir_et_vivre_autisme_2.jpg </a:t>
            </a:r>
            <a:endParaRPr sz="105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endParaRPr sz="105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9700" marR="0" lvl="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</a:pPr>
            <a:r>
              <a:rPr lang="fr" sz="105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Composition du dossier : un seul dossier JPG </a:t>
            </a:r>
            <a:r>
              <a:rPr lang="fr" sz="105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devr</a:t>
            </a:r>
            <a:r>
              <a:rPr lang="fr" sz="105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fr" sz="105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être livré. Le dossier ne doit comporter </a:t>
            </a:r>
            <a:r>
              <a:rPr lang="fr" sz="105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QUE les 20 photos </a:t>
            </a:r>
            <a:r>
              <a:rPr lang="fr" sz="105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(pas de sous dossier export, doublons, archives, sélections, etc…).</a:t>
            </a:r>
            <a:endParaRPr sz="105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endParaRPr sz="105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9700" marR="0" lvl="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</a:pPr>
            <a:r>
              <a:rPr lang="fr" sz="105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Nommage du dossier </a:t>
            </a:r>
            <a:r>
              <a:rPr lang="fr" sz="105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: le dossier doit porter le nom du photographe, </a:t>
            </a:r>
            <a:r>
              <a:rPr lang="fr" sz="105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son site d’appartenance et le nom de </a:t>
            </a:r>
            <a:r>
              <a:rPr lang="fr" sz="105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fr" sz="105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 mission</a:t>
            </a:r>
            <a:r>
              <a:rPr lang="fr" sz="105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" sz="105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(sans accents et sans espaces)</a:t>
            </a:r>
            <a:endParaRPr sz="1050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fr" sz="105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Exemples : </a:t>
            </a:r>
            <a:r>
              <a:rPr lang="fr" sz="105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&gt; r</a:t>
            </a:r>
            <a:r>
              <a:rPr lang="fr" sz="105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aphael_martin_</a:t>
            </a:r>
            <a:r>
              <a:rPr lang="fr" sz="105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TEC</a:t>
            </a:r>
            <a:r>
              <a:rPr lang="fr" sz="105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_armee_du_salut </a:t>
            </a:r>
            <a:r>
              <a:rPr lang="fr" sz="105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&gt; gaëlle_dupont_ATLANTICA_agir_et_vivre_autisme</a:t>
            </a:r>
            <a:endParaRPr sz="1050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53" descr="florian-klauer-119557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04805" y="0"/>
            <a:ext cx="9441480" cy="59009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3" name="Google Shape;203;p53"/>
          <p:cNvCxnSpPr/>
          <p:nvPr/>
        </p:nvCxnSpPr>
        <p:spPr>
          <a:xfrm>
            <a:off x="4162850" y="2161675"/>
            <a:ext cx="681900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4" name="Google Shape;204;p53"/>
          <p:cNvCxnSpPr/>
          <p:nvPr/>
        </p:nvCxnSpPr>
        <p:spPr>
          <a:xfrm>
            <a:off x="4162850" y="3511664"/>
            <a:ext cx="681900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5" name="Google Shape;205;p53"/>
          <p:cNvSpPr txBox="1"/>
          <p:nvPr/>
        </p:nvSpPr>
        <p:spPr>
          <a:xfrm>
            <a:off x="2825550" y="2420375"/>
            <a:ext cx="3492900" cy="15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fr" sz="5000" b="0" i="0" u="none" strike="noStrike" cap="none" dirty="0">
                <a:solidFill>
                  <a:srgbClr val="FFFFFF"/>
                </a:solidFill>
                <a:latin typeface="Bouygues Read Semibold" pitchFamily="50" charset="0"/>
                <a:ea typeface="Pacifico"/>
                <a:cs typeface="Pacifico"/>
                <a:sym typeface="Pacifico"/>
              </a:rPr>
              <a:t>Merci</a:t>
            </a:r>
            <a:r>
              <a:rPr lang="fr" sz="5000" b="0" i="0" u="none" strike="noStrike" cap="none" dirty="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 !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fr-FR" sz="1200" dirty="0">
                <a:solidFill>
                  <a:srgbClr val="FFFFFF"/>
                </a:solidFill>
                <a:latin typeface="+mn-lt"/>
                <a:ea typeface="Pacifico"/>
                <a:cs typeface="Pacifico"/>
                <a:sym typeface="Pacifico"/>
              </a:rPr>
              <a:t>S</a:t>
            </a:r>
            <a:r>
              <a:rPr lang="fr" sz="1200" dirty="0">
                <a:solidFill>
                  <a:srgbClr val="FFFFFF"/>
                </a:solidFill>
                <a:latin typeface="+mn-lt"/>
                <a:ea typeface="Pacifico"/>
                <a:cs typeface="Pacifico"/>
                <a:sym typeface="Pacifico"/>
              </a:rPr>
              <a:t>i vous avez des questions :  eboudgou@bouyguestelecom.fr</a:t>
            </a:r>
            <a:endParaRPr sz="1200" b="0" i="0" u="none" strike="noStrike" cap="none" dirty="0">
              <a:solidFill>
                <a:srgbClr val="FFFFFF"/>
              </a:solidFill>
              <a:latin typeface="+mn-lt"/>
              <a:ea typeface="Pacifico"/>
              <a:cs typeface="Pacifico"/>
              <a:sym typeface="Pacifico"/>
            </a:endParaRPr>
          </a:p>
        </p:txBody>
      </p:sp>
      <p:pic>
        <p:nvPicPr>
          <p:cNvPr id="2" name="Google Shape;93;p1">
            <a:extLst>
              <a:ext uri="{FF2B5EF4-FFF2-40B4-BE49-F238E27FC236}">
                <a16:creationId xmlns:a16="http://schemas.microsoft.com/office/drawing/2014/main" id="{1B7318DC-FF0D-62DA-E46A-09788568C164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31932" y="4684227"/>
            <a:ext cx="1080135" cy="1030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 txBox="1"/>
          <p:nvPr/>
        </p:nvSpPr>
        <p:spPr>
          <a:xfrm>
            <a:off x="0" y="1289982"/>
            <a:ext cx="699069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83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Wingdings" panose="05000000000000000000" pitchFamily="2" charset="2"/>
              <a:buChar char="§"/>
            </a:pPr>
            <a:r>
              <a:rPr lang="fr" sz="1050" i="0" u="none" strike="noStrike" cap="none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Les </a:t>
            </a:r>
            <a:r>
              <a:rPr lang="fr" sz="1050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volontaires</a:t>
            </a:r>
            <a:r>
              <a:rPr lang="fr" sz="1050" i="0" u="none" strike="noStrike" cap="none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" sz="1050" i="0" u="none" strike="noStrike" cap="none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= les collaborateurs </a:t>
            </a:r>
            <a:r>
              <a:rPr lang="fr" sz="105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Bouygues Telecom qui se portent volontaires pour participer à des missions sur le terrain ou sur leur lieu de travail. </a:t>
            </a:r>
            <a:endParaRPr lang="fr" sz="1050" b="1" dirty="0">
              <a:solidFill>
                <a:schemeClr val="accent5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683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Wingdings" panose="05000000000000000000" pitchFamily="2" charset="2"/>
              <a:buChar char="§"/>
            </a:pPr>
            <a:r>
              <a:rPr lang="fr" sz="1050" i="0" u="none" strike="noStrike" cap="none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Les bénéficiaires </a:t>
            </a:r>
            <a:r>
              <a:rPr lang="fr" sz="1050" i="0" u="none" strike="noStrike" cap="none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= les personnes auprès de qui les participants viennent faire du bénévolat (personnes âgées, enfants, femmes, personnes en difficulté médicale ou sociale, salariés et bénévoles des associations qui accueillent les participants)</a:t>
            </a:r>
            <a:br>
              <a:rPr lang="fr" i="0" u="none" strike="noStrike" cap="none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i="0" u="none" strike="noStrike" cap="none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5"/>
          <p:cNvSpPr/>
          <p:nvPr/>
        </p:nvSpPr>
        <p:spPr>
          <a:xfrm>
            <a:off x="553830" y="696414"/>
            <a:ext cx="46407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600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Julius Sans One"/>
              </a:rPr>
              <a:t>LES </a:t>
            </a:r>
            <a:r>
              <a:rPr lang="fr" sz="1600" b="1" i="0" u="none" strike="noStrike" cap="none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ACTEURS</a:t>
            </a:r>
            <a:r>
              <a:rPr lang="fr" sz="1600" i="0" u="none" strike="noStrike" cap="none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 DE LA JOURNÉE</a:t>
            </a:r>
            <a:endParaRPr sz="1600" i="0" u="none" strike="noStrike" cap="none" dirty="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4;p6">
            <a:extLst>
              <a:ext uri="{FF2B5EF4-FFF2-40B4-BE49-F238E27FC236}">
                <a16:creationId xmlns:a16="http://schemas.microsoft.com/office/drawing/2014/main" id="{BB11B1B6-8220-D44C-65E7-922069AC718D}"/>
              </a:ext>
            </a:extLst>
          </p:cNvPr>
          <p:cNvSpPr txBox="1"/>
          <p:nvPr/>
        </p:nvSpPr>
        <p:spPr>
          <a:xfrm>
            <a:off x="460200" y="3188282"/>
            <a:ext cx="8223600" cy="1852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111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Wingdings" panose="05000000000000000000" pitchFamily="2" charset="2"/>
              <a:buChar char="§"/>
            </a:pPr>
            <a:r>
              <a:rPr lang="fr" sz="105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Les volontaires arrivent sur le </a:t>
            </a:r>
            <a:r>
              <a:rPr lang="fr" sz="1050" b="1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site de leur mission </a:t>
            </a:r>
            <a:r>
              <a:rPr lang="fr" sz="105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(locaux de l’association ou lieu tiers, type base nautique, ou espace vert) = ils sont accueillis par les membres de l’association. </a:t>
            </a:r>
            <a:endParaRPr sz="1050" dirty="0">
              <a:solidFill>
                <a:schemeClr val="accent5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11150" indent="-171450">
              <a:buClr>
                <a:srgbClr val="666666"/>
              </a:buClr>
              <a:buSzPts val="1400"/>
              <a:buFont typeface="Wingdings" panose="05000000000000000000" pitchFamily="2" charset="2"/>
              <a:buChar char="§"/>
            </a:pPr>
            <a:r>
              <a:rPr lang="fr" sz="105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Selon les cas, les volontaires </a:t>
            </a:r>
            <a:r>
              <a:rPr lang="fr" sz="1050" b="1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rencontrent </a:t>
            </a:r>
            <a:r>
              <a:rPr lang="fr" sz="105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les bénéficiaires qu’ils vont accompagner pendant la journée. </a:t>
            </a:r>
            <a:endParaRPr sz="1050" dirty="0">
              <a:solidFill>
                <a:schemeClr val="accent5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11150" indent="-171450">
              <a:buClr>
                <a:srgbClr val="666666"/>
              </a:buClr>
              <a:buSzPts val="1400"/>
              <a:buFont typeface="Wingdings" panose="05000000000000000000" pitchFamily="2" charset="2"/>
              <a:buChar char="§"/>
            </a:pPr>
            <a:r>
              <a:rPr lang="fr" sz="105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Coeur de la mission : les participants et les bénéficiaires vivent leur </a:t>
            </a:r>
            <a:r>
              <a:rPr lang="fr" sz="1050" b="1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action </a:t>
            </a:r>
            <a:r>
              <a:rPr lang="fr" sz="105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(tri, coaching, jardinage, etc..).</a:t>
            </a:r>
            <a:endParaRPr sz="1050" dirty="0">
              <a:solidFill>
                <a:schemeClr val="accent5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11150" lvl="0" indent="-171450">
              <a:buClr>
                <a:srgbClr val="666666"/>
              </a:buClr>
              <a:buSzPts val="1400"/>
              <a:buFont typeface="Wingdings" panose="05000000000000000000" pitchFamily="2" charset="2"/>
              <a:buChar char="§"/>
            </a:pPr>
            <a:r>
              <a:rPr lang="fr" sz="105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Selon les cas, les volontaires et bénéficiaires peuvent être amenés à </a:t>
            </a:r>
            <a:r>
              <a:rPr lang="fr" sz="1050" b="1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partager un déjeuner</a:t>
            </a:r>
            <a:endParaRPr sz="1050" i="0" u="none" strike="noStrike" cap="none" dirty="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111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Wingdings" panose="05000000000000000000" pitchFamily="2" charset="2"/>
              <a:buChar char="§"/>
            </a:pPr>
            <a:r>
              <a:rPr lang="fr" sz="105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En cours ou en fin d’action : petit temps de repos, de </a:t>
            </a:r>
            <a:r>
              <a:rPr lang="fr" sz="1050" b="1" i="0" u="none" strike="noStrike" cap="none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debrief</a:t>
            </a:r>
            <a:r>
              <a:rPr lang="fr" sz="1050" i="0" u="none" strike="noStrike" cap="none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fr" sz="105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de goûter.</a:t>
            </a:r>
            <a:endParaRPr sz="1050" dirty="0">
              <a:solidFill>
                <a:schemeClr val="accent5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05;p6">
            <a:extLst>
              <a:ext uri="{FF2B5EF4-FFF2-40B4-BE49-F238E27FC236}">
                <a16:creationId xmlns:a16="http://schemas.microsoft.com/office/drawing/2014/main" id="{ECE31E17-711A-C001-5B88-635145FCB997}"/>
              </a:ext>
            </a:extLst>
          </p:cNvPr>
          <p:cNvSpPr/>
          <p:nvPr/>
        </p:nvSpPr>
        <p:spPr>
          <a:xfrm>
            <a:off x="553830" y="2707051"/>
            <a:ext cx="46407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600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LES </a:t>
            </a:r>
            <a:r>
              <a:rPr lang="fr" sz="1600" b="1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TEMPS FORTS </a:t>
            </a:r>
            <a:r>
              <a:rPr lang="fr" sz="1600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DES JOURNÉES SOLIDAIRES</a:t>
            </a:r>
            <a:endParaRPr sz="1600" i="0" u="none" strike="noStrike" cap="none" dirty="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8" descr="alex-holyoake-15797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6200" y="0"/>
            <a:ext cx="9220200" cy="5715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8"/>
          <p:cNvSpPr/>
          <p:nvPr/>
        </p:nvSpPr>
        <p:spPr>
          <a:xfrm>
            <a:off x="-231025" y="1167075"/>
            <a:ext cx="4262700" cy="1314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fr" sz="3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PHOTOS</a:t>
            </a:r>
            <a:endParaRPr sz="3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9"/>
          <p:cNvSpPr txBox="1"/>
          <p:nvPr/>
        </p:nvSpPr>
        <p:spPr>
          <a:xfrm>
            <a:off x="452125" y="959725"/>
            <a:ext cx="8202900" cy="42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 b="1" i="0" u="none" strike="noStrike" cap="none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Prévoir une diversité de plans</a:t>
            </a:r>
            <a:r>
              <a:rPr lang="fr" sz="1200" i="0" u="none" strike="noStrike" cap="none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: cf les exemples dans les slides suivantes - tous les types </a:t>
            </a:r>
            <a:r>
              <a:rPr lang="fr" sz="12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de</a:t>
            </a:r>
            <a:r>
              <a:rPr lang="fr" sz="1200" i="0" u="none" strike="noStrike" cap="none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plans devront être réalisés:</a:t>
            </a:r>
            <a:endParaRPr lang="fr" sz="12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En priorité :</a:t>
            </a:r>
            <a:endParaRPr sz="12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Calibri"/>
              <a:buChar char="■"/>
            </a:pPr>
            <a:r>
              <a:rPr lang="fr" sz="1200" i="0" u="none" strike="noStrike" cap="none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groupe de </a:t>
            </a:r>
            <a:r>
              <a:rPr lang="fr" sz="12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volontaires </a:t>
            </a:r>
            <a:r>
              <a:rPr lang="fr" sz="1200" i="0" u="none" strike="noStrike" cap="none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en action avec regard appareil</a:t>
            </a:r>
            <a:endParaRPr sz="1200" i="0" u="none" strike="noStrike" cap="none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Calibri"/>
              <a:buChar char="■"/>
            </a:pPr>
            <a:r>
              <a:rPr lang="fr" sz="1200" i="0" u="none" strike="noStrike" cap="none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groupe de volontaires en action sans regard appareil</a:t>
            </a:r>
            <a:endParaRPr sz="1200" i="0" u="none" strike="noStrike" cap="none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Calibri"/>
              <a:buChar char="■"/>
            </a:pPr>
            <a:r>
              <a:rPr lang="fr" sz="1200" i="0" u="none" strike="noStrike" cap="none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groupe de volontaires </a:t>
            </a:r>
            <a:r>
              <a:rPr lang="fr" sz="12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en interaction avec les bénéficiaires peu reconnaissables</a:t>
            </a:r>
            <a:endParaRPr sz="1200" i="0" u="none" strike="noStrike" cap="none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Calibri"/>
              <a:buChar char="■"/>
            </a:pPr>
            <a:r>
              <a:rPr lang="fr" sz="1200" i="0" u="none" strike="noStrike" cap="none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groupe en action sans regard appareil avec bénéficiaires peu reconnaissables</a:t>
            </a:r>
            <a:endParaRPr sz="1200" i="0" u="none" strike="noStrike" cap="none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Mais aussi :</a:t>
            </a:r>
            <a:endParaRPr sz="12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Calibri"/>
              <a:buChar char="■"/>
            </a:pPr>
            <a:r>
              <a:rPr lang="fr" sz="1200" i="0" u="none" strike="noStrike" cap="none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groupe avec résultat de l’action (avant / après)</a:t>
            </a:r>
            <a:endParaRPr sz="1200" i="0" u="none" strike="noStrike" cap="none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Calibri"/>
              <a:buChar char="■"/>
            </a:pPr>
            <a:r>
              <a:rPr lang="fr" sz="1200" i="0" u="none" strike="noStrike" cap="none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groupe posé avec et sans bénéficiaires</a:t>
            </a:r>
            <a:endParaRPr sz="1200" i="0" u="none" strike="noStrike" cap="none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Calibri"/>
              <a:buChar char="■"/>
            </a:pPr>
            <a:r>
              <a:rPr lang="fr" sz="12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solo regard appareil en action</a:t>
            </a:r>
            <a:endParaRPr sz="12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Calibri"/>
              <a:buChar char="■"/>
            </a:pPr>
            <a:r>
              <a:rPr lang="fr" sz="12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solo sans regard appareil en action (avec bénéficiaire peu reconnaissable)</a:t>
            </a:r>
            <a:endParaRPr sz="12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Calibri"/>
              <a:buChar char="■"/>
            </a:pPr>
            <a:r>
              <a:rPr lang="fr" sz="12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solo sans regard appareil en action sans bénéficiaire</a:t>
            </a:r>
            <a:endParaRPr sz="12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Calibri"/>
              <a:buChar char="■"/>
            </a:pPr>
            <a:r>
              <a:rPr lang="fr" sz="12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plans gestes avec un/(des) volonataire (s) en action.</a:t>
            </a:r>
            <a:endParaRPr lang="fr-FR" sz="12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fr-FR" sz="1200" i="0" u="none" strike="noStrike" cap="none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2400" marR="0"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</a:pPr>
            <a:r>
              <a:rPr lang="fr-FR" sz="1200" b="1" i="0" u="none" strike="noStrike" cap="none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Privilégier l'effet de masse dans le choix des cadrages.</a:t>
            </a:r>
          </a:p>
          <a:p>
            <a:pPr marL="152400" marR="0" lvl="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</a:pPr>
            <a:r>
              <a:rPr lang="fr" sz="12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Être</a:t>
            </a:r>
            <a:r>
              <a:rPr lang="fr" sz="1200" i="0" u="none" strike="noStrike" cap="none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attentif à la lumière, et au fait de prendre </a:t>
            </a:r>
            <a:r>
              <a:rPr lang="fr" sz="12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des photos aux formats paysage ET portrait.</a:t>
            </a:r>
            <a:endParaRPr sz="1200" i="0" u="none" strike="noStrike" cap="none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2400" marR="0" lvl="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</a:pPr>
            <a:r>
              <a:rPr lang="fr" sz="12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S’assurer que rien ne gâche l’esthétique de la photo (ex: fil d’ordinateur non rangé, poubelle, table sale, pièce en désordre…).</a:t>
            </a:r>
            <a:endParaRPr sz="12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9"/>
          <p:cNvSpPr/>
          <p:nvPr/>
        </p:nvSpPr>
        <p:spPr>
          <a:xfrm>
            <a:off x="489000" y="468625"/>
            <a:ext cx="46407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600" b="1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Julius Sans One"/>
              </a:rPr>
              <a:t>LES </a:t>
            </a:r>
            <a:r>
              <a:rPr lang="fr" sz="1600" b="1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BESOINS </a:t>
            </a:r>
            <a:r>
              <a:rPr lang="fr" sz="1600" b="1" i="0" u="none" strike="noStrike" cap="none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PHOTOS</a:t>
            </a:r>
            <a:endParaRPr sz="1600" b="1" i="0" u="none" strike="noStrike" cap="none" dirty="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1"/>
          <p:cNvSpPr/>
          <p:nvPr/>
        </p:nvSpPr>
        <p:spPr>
          <a:xfrm>
            <a:off x="487650" y="835152"/>
            <a:ext cx="1729770" cy="223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GROS PLANS GESTES</a:t>
            </a:r>
            <a:endParaRPr sz="1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650" y="1127760"/>
            <a:ext cx="3815985" cy="1886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31;p35">
            <a:extLst>
              <a:ext uri="{FF2B5EF4-FFF2-40B4-BE49-F238E27FC236}">
                <a16:creationId xmlns:a16="http://schemas.microsoft.com/office/drawing/2014/main" id="{ED2FBE09-E40D-421E-6BC0-DA989DA479F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0367" y="1127760"/>
            <a:ext cx="2760284" cy="1886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37;p34">
            <a:extLst>
              <a:ext uri="{FF2B5EF4-FFF2-40B4-BE49-F238E27FC236}">
                <a16:creationId xmlns:a16="http://schemas.microsoft.com/office/drawing/2014/main" id="{BF20528D-63FC-B488-19C3-2A3BD0E8374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3296" r="3306"/>
          <a:stretch/>
        </p:blipFill>
        <p:spPr>
          <a:xfrm>
            <a:off x="487650" y="3325894"/>
            <a:ext cx="2225070" cy="1527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43;p38">
            <a:extLst>
              <a:ext uri="{FF2B5EF4-FFF2-40B4-BE49-F238E27FC236}">
                <a16:creationId xmlns:a16="http://schemas.microsoft.com/office/drawing/2014/main" id="{3ED7EF61-85A1-3712-2E0B-140DAD20E0C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04324" y="3307080"/>
            <a:ext cx="2327796" cy="165770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36;p34">
            <a:extLst>
              <a:ext uri="{FF2B5EF4-FFF2-40B4-BE49-F238E27FC236}">
                <a16:creationId xmlns:a16="http://schemas.microsoft.com/office/drawing/2014/main" id="{A1C88B56-2A88-1830-0CD4-4A9775FBBB54}"/>
              </a:ext>
            </a:extLst>
          </p:cNvPr>
          <p:cNvSpPr/>
          <p:nvPr/>
        </p:nvSpPr>
        <p:spPr>
          <a:xfrm>
            <a:off x="487650" y="4876514"/>
            <a:ext cx="2409804" cy="34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SOLO EN ACTION </a:t>
            </a:r>
            <a:r>
              <a:rPr lang="fr" sz="9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SANS REGARD APPAREIL –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9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AVEC BENEFICIAIRE </a:t>
            </a:r>
            <a:r>
              <a:rPr lang="fr" sz="900" b="1" i="0" u="none" strike="noStrike" cap="none" dirty="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PEU RECONNAISSABLE</a:t>
            </a:r>
            <a:endParaRPr sz="900" b="1" i="0" u="none" strike="noStrike" cap="none" dirty="0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30;p35">
            <a:extLst>
              <a:ext uri="{FF2B5EF4-FFF2-40B4-BE49-F238E27FC236}">
                <a16:creationId xmlns:a16="http://schemas.microsoft.com/office/drawing/2014/main" id="{F1239517-8755-6F5D-1E23-F4D3123465DE}"/>
              </a:ext>
            </a:extLst>
          </p:cNvPr>
          <p:cNvSpPr/>
          <p:nvPr/>
        </p:nvSpPr>
        <p:spPr>
          <a:xfrm>
            <a:off x="4771027" y="735906"/>
            <a:ext cx="362715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SOLO EN ACTION </a:t>
            </a:r>
            <a:r>
              <a:rPr lang="fr" sz="1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SANS REGARD APPAREIL - SANS BÉNÉFICIAIRE</a:t>
            </a:r>
            <a:endParaRPr sz="1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42;p38">
            <a:extLst>
              <a:ext uri="{FF2B5EF4-FFF2-40B4-BE49-F238E27FC236}">
                <a16:creationId xmlns:a16="http://schemas.microsoft.com/office/drawing/2014/main" id="{B50195A4-CA88-F300-E4C9-548504FCFA21}"/>
              </a:ext>
            </a:extLst>
          </p:cNvPr>
          <p:cNvSpPr/>
          <p:nvPr/>
        </p:nvSpPr>
        <p:spPr>
          <a:xfrm>
            <a:off x="3139410" y="5015932"/>
            <a:ext cx="2613690" cy="193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GROUPE EN ACTION </a:t>
            </a:r>
            <a:r>
              <a:rPr lang="fr" sz="1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AVEC REGARD APPAREIL</a:t>
            </a:r>
            <a:endParaRPr sz="1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9"/>
          <p:cNvSpPr/>
          <p:nvPr/>
        </p:nvSpPr>
        <p:spPr>
          <a:xfrm>
            <a:off x="548610" y="1048692"/>
            <a:ext cx="72060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05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GROUPE EN ACTION </a:t>
            </a:r>
            <a:r>
              <a:rPr lang="fr" sz="105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SANS REGARD APPAREIL, SANS BÉNÉFICIAIRE (EFFET DE MASSE)</a:t>
            </a:r>
            <a:endParaRPr sz="105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875" y="1583675"/>
            <a:ext cx="3676052" cy="2069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3075" y="1604471"/>
            <a:ext cx="2767200" cy="1708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43075" y="3477864"/>
            <a:ext cx="2767198" cy="1756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2"/>
          <p:cNvSpPr/>
          <p:nvPr/>
        </p:nvSpPr>
        <p:spPr>
          <a:xfrm>
            <a:off x="540990" y="576359"/>
            <a:ext cx="1661190" cy="35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05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RÉSULTATS DE L’ACTION</a:t>
            </a:r>
            <a:endParaRPr sz="105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273" y="3032549"/>
            <a:ext cx="2927626" cy="1951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2275" y="926484"/>
            <a:ext cx="2927625" cy="195174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42"/>
          <p:cNvSpPr txBox="1"/>
          <p:nvPr/>
        </p:nvSpPr>
        <p:spPr>
          <a:xfrm>
            <a:off x="3986850" y="961039"/>
            <a:ext cx="3099750" cy="207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" sz="1050" b="1" i="0" u="none" strike="noStrike" cap="none" dirty="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AVANT :	</a:t>
            </a:r>
            <a:r>
              <a:rPr lang="fr" sz="1050" b="1" dirty="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lang="fr" sz="1050" b="1" i="0" u="none" strike="noStrike" cap="none" dirty="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APRÈS :</a:t>
            </a:r>
            <a:endParaRPr sz="1050" b="1" i="0" u="none" strike="noStrike" cap="none" dirty="0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" sz="1050" b="0" i="0" u="none" strike="noStrike" cap="none" dirty="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Le mur sale 		Le mur repeint</a:t>
            </a:r>
            <a:endParaRPr sz="1050" b="0" i="0" u="none" strike="noStrike" cap="none" dirty="0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" sz="1050" b="0" i="0" u="none" strike="noStrike" cap="none" dirty="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Le jardin à l’abandon	jardin embelli </a:t>
            </a:r>
            <a:endParaRPr sz="1050" b="0" i="0" u="none" strike="noStrike" cap="none" dirty="0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" sz="1050" b="0" i="0" u="none" strike="noStrike" cap="none" dirty="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La cagette de légumes 	Le repas préparé</a:t>
            </a:r>
            <a:endParaRPr sz="1050" b="0" i="0" u="none" strike="noStrike" cap="none" dirty="0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7"/>
          <p:cNvSpPr txBox="1"/>
          <p:nvPr/>
        </p:nvSpPr>
        <p:spPr>
          <a:xfrm>
            <a:off x="585250" y="1075550"/>
            <a:ext cx="7896900" cy="1835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" sz="12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Si </a:t>
            </a:r>
            <a:r>
              <a:rPr lang="fr" sz="12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des </a:t>
            </a:r>
            <a:r>
              <a:rPr lang="fr" sz="12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volontaires </a:t>
            </a:r>
            <a:r>
              <a:rPr lang="fr" sz="12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ou des bénéficiaires ont un comportement risqué, les plans vidéo ou les photos ne pourront pas être utilisés. </a:t>
            </a:r>
            <a:endParaRPr sz="1200" b="1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Exemples:</a:t>
            </a:r>
            <a:endParaRPr sz="120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- un collaborateur qui ne porte pas ses gants, lunettes, combinaison (lorsque c’est exigé).</a:t>
            </a:r>
            <a:endParaRPr sz="120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- un collaborateur sur une échelle sans une personne qui tient l’échelle.</a:t>
            </a:r>
            <a:endParaRPr sz="120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- un collaborateur qui utilise une machine sans protection, ou en fait un usage risqué.</a:t>
            </a:r>
            <a:endParaRPr sz="120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- un collaborateur sur une action extérieure ou un chantier qui ne porte pas de chaussures fermées. </a:t>
            </a:r>
            <a:endParaRPr sz="120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i="0" u="none" strike="noStrike" cap="none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47"/>
          <p:cNvSpPr/>
          <p:nvPr/>
        </p:nvSpPr>
        <p:spPr>
          <a:xfrm>
            <a:off x="487650" y="468625"/>
            <a:ext cx="46407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 dirty="0">
                <a:solidFill>
                  <a:schemeClr val="accent5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LES </a:t>
            </a:r>
            <a:r>
              <a:rPr lang="fr" sz="1600" b="1" i="0" u="none" strike="noStrike" cap="none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INTERDITS </a:t>
            </a:r>
            <a:endParaRPr sz="1600" b="1" i="0" u="none" strike="noStrike" cap="none" dirty="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72;p48">
            <a:extLst>
              <a:ext uri="{FF2B5EF4-FFF2-40B4-BE49-F238E27FC236}">
                <a16:creationId xmlns:a16="http://schemas.microsoft.com/office/drawing/2014/main" id="{E0C3F67A-48F0-9E91-0CAB-51942F789543}"/>
              </a:ext>
            </a:extLst>
          </p:cNvPr>
          <p:cNvSpPr txBox="1"/>
          <p:nvPr/>
        </p:nvSpPr>
        <p:spPr>
          <a:xfrm>
            <a:off x="646210" y="3267470"/>
            <a:ext cx="7263900" cy="1822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" sz="12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ENFANTS / PERSONNES  ÂGÉES / PERSONNES HANDICAPÉES </a:t>
            </a:r>
            <a:endParaRPr sz="1200" b="1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" sz="1200" i="0" u="none" strike="noStrike" cap="none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Merci de toujours vous assurer que ces bénéficiaires sont filmés et photographiés de dos ou de loin ou de ¾ dos. Discrétion et respect total envers ces populations, au coeur de la démarche de solidarité d</a:t>
            </a:r>
            <a:r>
              <a:rPr lang="fr" sz="12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e la Fondation Bouygues Telecom</a:t>
            </a:r>
            <a:r>
              <a:rPr lang="fr" sz="1200" i="0" u="none" strike="noStrike" cap="none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.  Ce principe vaut pour 90% des photos shootées et plans filmés.</a:t>
            </a:r>
            <a:endParaRPr sz="1200" i="0" u="none" strike="noStrike" cap="none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" sz="1200" i="0" u="none" strike="noStrike" cap="none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Néanmoins, si une photographie magnifique se présente spontanément, nous l</a:t>
            </a:r>
            <a:r>
              <a:rPr lang="fr" sz="12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fr" sz="1200" i="0" u="none" strike="noStrike" cap="none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prenons mais en s’assurant toujours auprès </a:t>
            </a:r>
            <a:r>
              <a:rPr lang="fr" sz="12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du responsable de l’association hôte</a:t>
            </a:r>
            <a:r>
              <a:rPr lang="fr" sz="1200" i="0" u="none" strike="noStrike" cap="none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que nous pourrons l’utiliser </a:t>
            </a:r>
            <a:r>
              <a:rPr lang="fr" sz="1200" b="1" i="0" u="none" strike="noStrike" cap="none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(demande au cas par cas)</a:t>
            </a:r>
            <a:r>
              <a:rPr lang="fr" sz="1200" i="0" u="none" strike="noStrike" cap="none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.  Merci pour votre vigilance sur ce point central d’un point de vue juridique (personne mineures / sous tutelle etc..).</a:t>
            </a:r>
            <a:endParaRPr sz="1200" i="0" u="none" strike="noStrike" cap="none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i="0" u="none" strike="noStrike" cap="none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i="0" u="none" strike="noStrike" cap="none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73;p48">
            <a:extLst>
              <a:ext uri="{FF2B5EF4-FFF2-40B4-BE49-F238E27FC236}">
                <a16:creationId xmlns:a16="http://schemas.microsoft.com/office/drawing/2014/main" id="{21B57920-870F-1FE8-AF45-A95F868012B6}"/>
              </a:ext>
            </a:extLst>
          </p:cNvPr>
          <p:cNvSpPr/>
          <p:nvPr/>
        </p:nvSpPr>
        <p:spPr>
          <a:xfrm>
            <a:off x="487650" y="2776370"/>
            <a:ext cx="248415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dirty="0">
                <a:solidFill>
                  <a:schemeClr val="accent5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LeS </a:t>
            </a:r>
            <a:r>
              <a:rPr lang="fr" sz="1400" b="0" i="0" u="none" strike="noStrike" cap="none" dirty="0">
                <a:solidFill>
                  <a:schemeClr val="accent5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POINTS </a:t>
            </a:r>
            <a:r>
              <a:rPr lang="fr" sz="1600" b="1" i="0" u="none" strike="noStrike" cap="none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DE VIGILANCE</a:t>
            </a:r>
            <a:endParaRPr sz="1600" b="1" i="0" u="none" strike="noStrike" cap="none" dirty="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89c7e3f683_0_3"/>
          <p:cNvSpPr txBox="1"/>
          <p:nvPr/>
        </p:nvSpPr>
        <p:spPr>
          <a:xfrm>
            <a:off x="648735" y="1809536"/>
            <a:ext cx="7460100" cy="2095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dirty="0">
                <a:solidFill>
                  <a:schemeClr val="tx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Des autorisations de droits à l’image ont été transmises aux associations en amont et nous vous en fournissons des vierges à faire remplir le jour J.</a:t>
            </a:r>
            <a:r>
              <a:rPr lang="fr" sz="1200" dirty="0">
                <a:solidFill>
                  <a:schemeClr val="tx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Pensez bien à en imprimer  (15/20) avant de partir en mission.</a:t>
            </a:r>
            <a:endParaRPr sz="1200" dirty="0">
              <a:solidFill>
                <a:schemeClr val="tx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Vous devez vous assurer qu’elles ont bien été signées par les bénéficiaires. </a:t>
            </a:r>
            <a:endParaRPr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Les personnes qui ne souhaitent pas être photographiées doivent vous le signaler et se tenir à l’écart des appareils photo. Merci d’y être vigilant.</a:t>
            </a:r>
            <a:endParaRPr sz="1200" dirty="0">
              <a:solidFill>
                <a:schemeClr val="tx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9" name="Google Shape;179;g289c7e3f683_0_3"/>
          <p:cNvSpPr/>
          <p:nvPr/>
        </p:nvSpPr>
        <p:spPr>
          <a:xfrm>
            <a:off x="648735" y="1318436"/>
            <a:ext cx="46407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dirty="0">
                <a:solidFill>
                  <a:schemeClr val="accent5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LeS AUTORISATIONS</a:t>
            </a:r>
            <a:r>
              <a:rPr lang="fr" sz="1400" b="0" i="0" u="none" strike="noStrike" cap="none" dirty="0">
                <a:solidFill>
                  <a:schemeClr val="accent5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 </a:t>
            </a:r>
            <a:r>
              <a:rPr lang="fr" sz="1600" i="0" u="none" strike="noStrike" cap="none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DE</a:t>
            </a:r>
            <a:r>
              <a:rPr lang="fr" sz="1600" b="1" i="0" u="none" strike="noStrike" cap="none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" sz="1600" b="1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DROIT A L’IMAGE</a:t>
            </a:r>
            <a:endParaRPr sz="1600" b="1" i="0" u="none" strike="noStrike" cap="none" dirty="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SQUE 0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QUE 0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59934039-ae21-42ab-8848-d62b6328cef8}" enabled="1" method="Standard" siteId="{61ed2b68-f880-49d7-bbc9-9a645e9dcf7c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1059</Words>
  <Application>Microsoft Office PowerPoint</Application>
  <PresentationFormat>Affichage à l'écran (16:10)</PresentationFormat>
  <Paragraphs>84</Paragraphs>
  <Slides>12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22" baseType="lpstr">
      <vt:lpstr>Wingdings</vt:lpstr>
      <vt:lpstr>Pacifico</vt:lpstr>
      <vt:lpstr>Arial</vt:lpstr>
      <vt:lpstr>Bouygues Read Semibold</vt:lpstr>
      <vt:lpstr>Open Sans</vt:lpstr>
      <vt:lpstr>Calibri</vt:lpstr>
      <vt:lpstr>Julius Sans One</vt:lpstr>
      <vt:lpstr>Cabin</vt:lpstr>
      <vt:lpstr>MASQUE 0</vt:lpstr>
      <vt:lpstr>MASQUE 0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BOUDGOUR, Emmanuelle</dc:creator>
  <cp:lastModifiedBy>BOUDGOUR, Emmanuelle</cp:lastModifiedBy>
  <cp:revision>8</cp:revision>
  <dcterms:modified xsi:type="dcterms:W3CDTF">2025-04-14T15:04:42Z</dcterms:modified>
</cp:coreProperties>
</file>